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9" r:id="rId5"/>
  </p:sldMasterIdLst>
  <p:notesMasterIdLst>
    <p:notesMasterId r:id="rId26"/>
  </p:notesMasterIdLst>
  <p:handoutMasterIdLst>
    <p:handoutMasterId r:id="rId27"/>
  </p:handoutMasterIdLst>
  <p:sldIdLst>
    <p:sldId id="1567" r:id="rId6"/>
    <p:sldId id="2076136177" r:id="rId7"/>
    <p:sldId id="2076136392" r:id="rId8"/>
    <p:sldId id="2076136393" r:id="rId9"/>
    <p:sldId id="2076136275" r:id="rId10"/>
    <p:sldId id="2076136394" r:id="rId11"/>
    <p:sldId id="2076136395" r:id="rId12"/>
    <p:sldId id="2076136396" r:id="rId13"/>
    <p:sldId id="2076136397" r:id="rId14"/>
    <p:sldId id="2076136409" r:id="rId15"/>
    <p:sldId id="2076136399" r:id="rId16"/>
    <p:sldId id="2076136400" r:id="rId17"/>
    <p:sldId id="2076136401" r:id="rId18"/>
    <p:sldId id="2076136402" r:id="rId19"/>
    <p:sldId id="2076136410" r:id="rId20"/>
    <p:sldId id="2076136404" r:id="rId21"/>
    <p:sldId id="2076136405" r:id="rId22"/>
    <p:sldId id="2076136406" r:id="rId23"/>
    <p:sldId id="2076136407" r:id="rId24"/>
    <p:sldId id="2076136411" r:id="rId2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8FC4E58-4B95-412B-BB13-0CB9B192F7F4}">
          <p14:sldIdLst>
            <p14:sldId id="1567"/>
            <p14:sldId id="2076136177"/>
            <p14:sldId id="2076136392"/>
            <p14:sldId id="2076136393"/>
            <p14:sldId id="2076136275"/>
          </p14:sldIdLst>
        </p14:section>
        <p14:section name="ACEs Implementation" id="{2BEEFD3B-B7AB-40AC-84B6-A91A6B14B6D2}">
          <p14:sldIdLst>
            <p14:sldId id="2076136394"/>
            <p14:sldId id="2076136395"/>
            <p14:sldId id="2076136396"/>
            <p14:sldId id="2076136397"/>
            <p14:sldId id="2076136409"/>
          </p14:sldIdLst>
        </p14:section>
        <p14:section name="APIs Implementation" id="{2FB9CFFB-6A55-4522-951E-6BC103B65420}">
          <p14:sldIdLst>
            <p14:sldId id="2076136399"/>
            <p14:sldId id="2076136400"/>
            <p14:sldId id="2076136401"/>
            <p14:sldId id="2076136402"/>
            <p14:sldId id="2076136410"/>
          </p14:sldIdLst>
        </p14:section>
        <p14:section name="Multi-tenant AAD" id="{3EC7CC9A-BBF5-4048-9EDE-117F1D9BEA56}">
          <p14:sldIdLst>
            <p14:sldId id="2076136404"/>
            <p14:sldId id="2076136405"/>
            <p14:sldId id="2076136406"/>
            <p14:sldId id="2076136407"/>
            <p14:sldId id="2076136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400"/>
    <a:srgbClr val="0078D4"/>
    <a:srgbClr val="47291F"/>
    <a:srgbClr val="140D0D"/>
    <a:srgbClr val="4B2F24"/>
    <a:srgbClr val="008575"/>
    <a:srgbClr val="025C5F"/>
    <a:srgbClr val="267F82"/>
    <a:srgbClr val="FFFFFF"/>
    <a:srgbClr val="476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53" autoAdjust="0"/>
  </p:normalViewPr>
  <p:slideViewPr>
    <p:cSldViewPr snapToGrid="0">
      <p:cViewPr varScale="1">
        <p:scale>
          <a:sx n="84" d="100"/>
          <a:sy n="84" d="100"/>
        </p:scale>
        <p:origin x="153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11/5/2021 8:15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11/5/2021 8:11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11/5/2021 8:11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11/5/2021 8:11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35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680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11/5/2021 8:11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9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11/5/2021 8:11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95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11/5/2021 8:11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71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823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11/5/2021 8:11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98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11/5/2021 8:11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53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11/5/2021 8:11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11/5/2021 8:11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80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11/5/2021 8:11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4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36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11/5/2021 8:11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386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11/5/2021 8:11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7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11/5/2021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368" y="1448558"/>
            <a:ext cx="5285502" cy="9995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2736" y="2642376"/>
            <a:ext cx="4352766" cy="11916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10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2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32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43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5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65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75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86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940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6"/>
            <a:ext cx="11239464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8242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99112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014655" indent="-233155">
              <a:buFont typeface="Courier New" panose="02070309020205020404" pitchFamily="49" charset="0"/>
              <a:buChar char="o"/>
              <a:defRPr/>
            </a:lvl3pPr>
            <a:lvl4pPr marL="1396771" indent="-233155">
              <a:buFont typeface="Arial" panose="020B0604020202020204" pitchFamily="34" charset="0"/>
              <a:buChar char="&gt;"/>
              <a:defRPr/>
            </a:lvl4pPr>
            <a:lvl5pPr marL="1711962" indent="-239632">
              <a:buFont typeface="Arial" panose="020B0604020202020204" pitchFamily="34" charset="0"/>
              <a:buChar char="&gt;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871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6857" y="1865207"/>
            <a:ext cx="8396807" cy="295324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73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6856" y="4896168"/>
            <a:ext cx="8396807" cy="124347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989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27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11/5/2021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89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3343" y="1942924"/>
            <a:ext cx="4506287" cy="777169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40" b="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3343" y="2797811"/>
            <a:ext cx="4506287" cy="3341829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844" y="1942924"/>
            <a:ext cx="4506287" cy="777169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40" b="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844" y="2797811"/>
            <a:ext cx="4506287" cy="3341829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11/5/2021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11/5/2021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5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11/5/2021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262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52" y="1942924"/>
            <a:ext cx="3669682" cy="2720093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72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6856" y="4740734"/>
            <a:ext cx="3654165" cy="139890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24"/>
              </a:spcBef>
              <a:buNone/>
              <a:defRPr sz="1836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16" y="699453"/>
            <a:ext cx="6530850" cy="5440186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11/5/2021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62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52" y="1942924"/>
            <a:ext cx="3669682" cy="2720093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72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6856" y="4740734"/>
            <a:ext cx="3654165" cy="139890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24"/>
              </a:spcBef>
              <a:buNone/>
              <a:defRPr sz="1836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052016" y="699453"/>
            <a:ext cx="6530849" cy="5440186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4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11/5/2021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78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04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8166" y="388586"/>
            <a:ext cx="1554965" cy="57510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3345" y="388586"/>
            <a:ext cx="7541576" cy="57510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4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33.jpe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1" r:id="rId51"/>
    <p:sldLayoutId id="2147484617" r:id="rId52"/>
    <p:sldLayoutId id="2147484631" r:id="rId53"/>
    <p:sldLayoutId id="2147484632" r:id="rId54"/>
    <p:sldLayoutId id="2147484633" r:id="rId55"/>
    <p:sldLayoutId id="2147484635" r:id="rId56"/>
    <p:sldLayoutId id="2147484636" r:id="rId57"/>
    <p:sldLayoutId id="2147484637" r:id="rId5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3346" y="388585"/>
            <a:ext cx="9329787" cy="1398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3345" y="1942923"/>
            <a:ext cx="9319982" cy="419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3345" y="6528223"/>
            <a:ext cx="6686346" cy="2817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93565" y="6528223"/>
            <a:ext cx="1478837" cy="2817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899" y="6528223"/>
            <a:ext cx="855231" cy="2817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04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3672" kern="1200" spc="102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292" indent="-228292" algn="l" defTabSz="932597" rtl="0" eaLnBrk="1" latinLnBrk="0" hangingPunct="1">
        <a:lnSpc>
          <a:spcPct val="90000"/>
        </a:lnSpc>
        <a:spcBef>
          <a:spcPts val="1836"/>
        </a:spcBef>
        <a:buClr>
          <a:schemeClr val="accent1"/>
        </a:buClr>
        <a:buSzPct val="100000"/>
        <a:buFont typeface="Arial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472775" indent="-236387" algn="l" defTabSz="932597" rtl="0" eaLnBrk="1" latinLnBrk="0" hangingPunct="1">
        <a:lnSpc>
          <a:spcPct val="90000"/>
        </a:lnSpc>
        <a:spcBef>
          <a:spcPts val="1224"/>
        </a:spcBef>
        <a:buClr>
          <a:schemeClr val="accent1"/>
        </a:buClr>
        <a:buSzPct val="100000"/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696209" indent="-223435" algn="l" defTabSz="932597" rtl="0" eaLnBrk="1" latinLnBrk="0" hangingPunct="1">
        <a:lnSpc>
          <a:spcPct val="90000"/>
        </a:lnSpc>
        <a:spcBef>
          <a:spcPts val="612"/>
        </a:spcBef>
        <a:buClr>
          <a:schemeClr val="accent1"/>
        </a:buClr>
        <a:buSzPct val="100000"/>
        <a:buFont typeface="Arial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874309" indent="-178100" algn="l" defTabSz="932597" rtl="0" eaLnBrk="1" latinLnBrk="0" hangingPunct="1">
        <a:lnSpc>
          <a:spcPct val="90000"/>
        </a:lnSpc>
        <a:spcBef>
          <a:spcPts val="612"/>
        </a:spcBef>
        <a:buClr>
          <a:schemeClr val="accent1"/>
        </a:buClr>
        <a:buSzPct val="100000"/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050791" indent="-176481" algn="l" defTabSz="932597" rtl="0" eaLnBrk="1" latinLnBrk="0" hangingPunct="1">
        <a:lnSpc>
          <a:spcPct val="90000"/>
        </a:lnSpc>
        <a:spcBef>
          <a:spcPts val="612"/>
        </a:spcBef>
        <a:buClr>
          <a:schemeClr val="accent1"/>
        </a:buClr>
        <a:buSzPct val="100000"/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1231027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1408221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1585414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1762607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fx-reference-scenarios/tree/main/samples/ace-pnp-contoso-order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docs.microsoft.com/en-us/sharepoint/dev/spfx/build-for-teams-overview" TargetMode="External"/><Relationship Id="rId4" Type="http://schemas.openxmlformats.org/officeDocument/2006/relationships/hyperlink" Target="https://docs.microsoft.com/en-us/sharepoint/dev/spfx/viva/overview-viva-connection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fx-reference-scenarios/tree/main/samples/ace-pnp-contoso-ord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docs.microsoft.com/en-us/sharepoint/dev/spfx/build-for-teams-overview" TargetMode="External"/><Relationship Id="rId4" Type="http://schemas.openxmlformats.org/officeDocument/2006/relationships/hyperlink" Target="https://docs.microsoft.com/en-us/sharepoint/dev/spfx/viva/overview-viva-connection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fx-reference-scenarios/tree/main/samples/ace-pnp-contoso-orde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docs.microsoft.com/en-us/sharepoint/dev/spfx/build-for-teams-overview" TargetMode="External"/><Relationship Id="rId4" Type="http://schemas.openxmlformats.org/officeDocument/2006/relationships/hyperlink" Target="https://docs.microsoft.com/en-us/sharepoint/dev/spfx/viva/overview-viva-connec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fx-reference-scenarios/tree/main/samples/ace-pnp-contoso-ord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docs.microsoft.com/en-us/sharepoint/dev/spfx/viva/get-started/advanced-quick-view-functionality" TargetMode="External"/><Relationship Id="rId5" Type="http://schemas.openxmlformats.org/officeDocument/2006/relationships/hyperlink" Target="https://docs.microsoft.com/en-us/sharepoint/dev/spfx/build-for-teams-overview" TargetMode="External"/><Relationship Id="rId4" Type="http://schemas.openxmlformats.org/officeDocument/2006/relationships/hyperlink" Target="https://docs.microsoft.com/en-us/sharepoint/dev/spfx/viva/overview-viva-connec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8" y="1526796"/>
            <a:ext cx="6048914" cy="3108121"/>
          </a:xfrm>
        </p:spPr>
        <p:txBody>
          <a:bodyPr/>
          <a:lstStyle/>
          <a:p>
            <a:r>
              <a:rPr lang="en-US" sz="4800" dirty="0"/>
              <a:t>Introduction on building and using multi-tenant Azure AD APIs in Viva Connections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 dirty="0"/>
              <a:t>Paolo Pialorsi - @PaoloPia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Microsoft 365 PnP Team</a:t>
            </a:r>
            <a:endParaRPr lang="en-US" dirty="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22354920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8" y="1526796"/>
            <a:ext cx="6048914" cy="3108121"/>
          </a:xfrm>
        </p:spPr>
        <p:txBody>
          <a:bodyPr/>
          <a:lstStyle/>
          <a:p>
            <a:r>
              <a:rPr lang="en-US" sz="4800" dirty="0"/>
              <a:t>Implementing custom Azure AD secured APIs for Viva Connections ACEs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 dirty="0"/>
              <a:t>Paolo Pialorsi - @PaoloPia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Microsoft 365 PnP Team</a:t>
            </a:r>
            <a:endParaRPr lang="en-US" dirty="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26922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033-F281-4ED2-9B05-BF0E1A398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noAutofit/>
          </a:bodyPr>
          <a:lstStyle/>
          <a:p>
            <a:r>
              <a:rPr lang="en-US" dirty="0"/>
              <a:t>Hosting the back-end API</a:t>
            </a:r>
          </a:p>
          <a:p>
            <a:pPr lvl="1"/>
            <a:r>
              <a:rPr lang="en-US" dirty="0"/>
              <a:t>Azure Function App is “generally speaking” easier and better than an ASP.NET Core API web site</a:t>
            </a:r>
          </a:p>
          <a:p>
            <a:pPr lvl="1"/>
            <a:r>
              <a:rPr lang="en-US" dirty="0"/>
              <a:t>You can leverage the consumption mode that scales easily and costs less</a:t>
            </a:r>
          </a:p>
          <a:p>
            <a:r>
              <a:rPr lang="en-US" dirty="0"/>
              <a:t>Multi-tenancy requirements</a:t>
            </a:r>
            <a:r>
              <a:rPr lang="en-US"/>
              <a:t>/capabilities</a:t>
            </a:r>
            <a:endParaRPr lang="en-US" dirty="0"/>
          </a:p>
          <a:p>
            <a:pPr lvl="1"/>
            <a:r>
              <a:rPr lang="en-US" dirty="0"/>
              <a:t>Custom permission scopes for consuming the APIs</a:t>
            </a:r>
          </a:p>
          <a:p>
            <a:pPr lvl="1"/>
            <a:r>
              <a:rPr lang="en-US" dirty="0"/>
              <a:t>Custom authentication and authorization</a:t>
            </a:r>
          </a:p>
          <a:p>
            <a:r>
              <a:rPr lang="en-US" dirty="0"/>
              <a:t>Technical details</a:t>
            </a:r>
          </a:p>
          <a:p>
            <a:pPr lvl="1"/>
            <a:r>
              <a:rPr lang="en-US" dirty="0"/>
              <a:t>Dependency Injection to the rescue</a:t>
            </a:r>
          </a:p>
          <a:p>
            <a:pPr lvl="1"/>
            <a:r>
              <a:rPr lang="en-US" dirty="0" err="1"/>
              <a:t>Microsoft.Identity.Web</a:t>
            </a:r>
            <a:r>
              <a:rPr lang="en-US" dirty="0"/>
              <a:t> to easy the authentication part</a:t>
            </a:r>
          </a:p>
          <a:p>
            <a:pPr lvl="1"/>
            <a:r>
              <a:rPr lang="en-US" dirty="0"/>
              <a:t>Custom Function Filters to check permission scopes in requests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DDD74-949A-435F-978E-AEBAEE9C93F7}"/>
              </a:ext>
            </a:extLst>
          </p:cNvPr>
          <p:cNvSpPr/>
          <p:nvPr/>
        </p:nvSpPr>
        <p:spPr bwMode="auto">
          <a:xfrm>
            <a:off x="650407" y="361381"/>
            <a:ext cx="938513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IMPLEMENTING BACK-END MULTI-TENANT APIs</a:t>
            </a:r>
          </a:p>
        </p:txBody>
      </p:sp>
    </p:spTree>
    <p:extLst>
      <p:ext uri="{BB962C8B-B14F-4D97-AF65-F5344CB8AC3E}">
        <p14:creationId xmlns:p14="http://schemas.microsoft.com/office/powerpoint/2010/main" val="18886588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E5DC-E01E-461B-913F-2F8FC67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8626-0EDD-4F68-AD1D-6278A35C34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Implementing 3</a:t>
            </a:r>
            <a:r>
              <a:rPr lang="en-US" baseline="30000" dirty="0"/>
              <a:t>rd</a:t>
            </a:r>
            <a:r>
              <a:rPr lang="en-US" dirty="0"/>
              <a:t> party multi-tenant APIs for Viva Connections ACEs</a:t>
            </a:r>
          </a:p>
        </p:txBody>
      </p:sp>
    </p:spTree>
    <p:extLst>
      <p:ext uri="{BB962C8B-B14F-4D97-AF65-F5344CB8AC3E}">
        <p14:creationId xmlns:p14="http://schemas.microsoft.com/office/powerpoint/2010/main" val="77342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7" y="361381"/>
            <a:ext cx="470642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USEFUL RESOURCES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519919" y="1770718"/>
            <a:ext cx="11023333" cy="192360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PnP Contoso Orders – Reference solution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3"/>
              </a:rPr>
              <a:t>https://github.com/pnp/spfx-reference-scenarios/tree/main/samples/ace-pnp-contoso-orders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Overview of Viva Connections Extensibility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4"/>
              </a:rPr>
              <a:t>https://docs.microsoft.com/en-us/sharepoint/dev/spfx/viva/overview-viva-connections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Build your first SharePoint Adaptive Card Extension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5"/>
              </a:rPr>
              <a:t>https://docs.microsoft.com/en-us/sharepoint/dev/spfx/viva/get-started/build-first-sharepoint-adaptive-card-extension</a:t>
            </a:r>
          </a:p>
        </p:txBody>
      </p:sp>
    </p:spTree>
    <p:extLst>
      <p:ext uri="{BB962C8B-B14F-4D97-AF65-F5344CB8AC3E}">
        <p14:creationId xmlns:p14="http://schemas.microsoft.com/office/powerpoint/2010/main" val="428816097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33226436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8" y="1526796"/>
            <a:ext cx="6048914" cy="3108121"/>
          </a:xfrm>
        </p:spPr>
        <p:txBody>
          <a:bodyPr/>
          <a:lstStyle/>
          <a:p>
            <a:r>
              <a:rPr lang="en-US" sz="4800" dirty="0"/>
              <a:t>Registering and securing custom Azure AD secured APIs for Viva Connection ACEs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 dirty="0"/>
              <a:t>Paolo Pialorsi - @PaoloPia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Microsoft 365 PnP Team</a:t>
            </a:r>
            <a:endParaRPr lang="en-US" dirty="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11175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033-F281-4ED2-9B05-BF0E1A398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noAutofit/>
          </a:bodyPr>
          <a:lstStyle/>
          <a:p>
            <a:r>
              <a:rPr lang="en-US" dirty="0"/>
              <a:t>Multi-tenant app registration in AAD</a:t>
            </a:r>
          </a:p>
          <a:p>
            <a:pPr lvl="1"/>
            <a:r>
              <a:rPr lang="en-US" dirty="0"/>
              <a:t>Return URL for the consent flow</a:t>
            </a:r>
          </a:p>
          <a:p>
            <a:pPr lvl="1"/>
            <a:r>
              <a:rPr lang="en-US" dirty="0"/>
              <a:t>Permission scopes for consumers</a:t>
            </a:r>
          </a:p>
          <a:p>
            <a:pPr lvl="1"/>
            <a:r>
              <a:rPr lang="en-US"/>
              <a:t>Optional API </a:t>
            </a:r>
            <a:r>
              <a:rPr lang="en-US" dirty="0"/>
              <a:t>permissions to consume other services (like Microsoft Graph)</a:t>
            </a:r>
          </a:p>
          <a:p>
            <a:r>
              <a:rPr lang="en-US" dirty="0"/>
              <a:t>SharePoint Online requirements</a:t>
            </a:r>
          </a:p>
          <a:p>
            <a:pPr lvl="1"/>
            <a:r>
              <a:rPr lang="en-US" dirty="0"/>
              <a:t>Upload SPPKG in the App Catalog</a:t>
            </a:r>
          </a:p>
          <a:p>
            <a:pPr lvl="1"/>
            <a:r>
              <a:rPr lang="en-US" dirty="0"/>
              <a:t>Tenant-wide available solution</a:t>
            </a:r>
          </a:p>
          <a:p>
            <a:pPr lvl="1"/>
            <a:r>
              <a:rPr lang="en-US" dirty="0"/>
              <a:t>Registration of the multi-tenant app in the target tenant (i.e. consent flow)</a:t>
            </a:r>
          </a:p>
          <a:p>
            <a:pPr lvl="1"/>
            <a:r>
              <a:rPr lang="en-US" dirty="0"/>
              <a:t>Grant of permissions via API Access page in SPO Admin UI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DDD74-949A-435F-978E-AEBAEE9C93F7}"/>
              </a:ext>
            </a:extLst>
          </p:cNvPr>
          <p:cNvSpPr/>
          <p:nvPr/>
        </p:nvSpPr>
        <p:spPr bwMode="auto">
          <a:xfrm>
            <a:off x="650407" y="361381"/>
            <a:ext cx="967088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MULTI-TENANT APP REGISTRATION IN AZURE AD</a:t>
            </a:r>
          </a:p>
        </p:txBody>
      </p:sp>
    </p:spTree>
    <p:extLst>
      <p:ext uri="{BB962C8B-B14F-4D97-AF65-F5344CB8AC3E}">
        <p14:creationId xmlns:p14="http://schemas.microsoft.com/office/powerpoint/2010/main" val="19487527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E5DC-E01E-461B-913F-2F8FC67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8626-0EDD-4F68-AD1D-6278A35C34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Registering and securing with AAD 3</a:t>
            </a:r>
            <a:r>
              <a:rPr lang="en-US" baseline="30000" dirty="0"/>
              <a:t>rd</a:t>
            </a:r>
            <a:r>
              <a:rPr lang="en-US" dirty="0"/>
              <a:t> party multi-tenant APIs for Viva Connections ACEs</a:t>
            </a:r>
          </a:p>
        </p:txBody>
      </p:sp>
    </p:spTree>
    <p:extLst>
      <p:ext uri="{BB962C8B-B14F-4D97-AF65-F5344CB8AC3E}">
        <p14:creationId xmlns:p14="http://schemas.microsoft.com/office/powerpoint/2010/main" val="220197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7" y="361381"/>
            <a:ext cx="470642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USEFUL RESOURCES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519919" y="1770718"/>
            <a:ext cx="11023333" cy="192360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PnP Contoso Orders – Reference solution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3"/>
              </a:rPr>
              <a:t>https://github.com/pnp/spfx-reference-scenarios/tree/main/samples/ace-pnp-contoso-orders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Overview of Viva Connections Extensibility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4"/>
              </a:rPr>
              <a:t>https://docs.microsoft.com/en-us/sharepoint/dev/spfx/viva/overview-viva-connections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Build your first SharePoint Adaptive Card Extension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5"/>
              </a:rPr>
              <a:t>https://docs.microsoft.com/en-us/sharepoint/dev/spfx/viva/get-started/build-first-sharepoint-adaptive-card-extension</a:t>
            </a:r>
          </a:p>
        </p:txBody>
      </p:sp>
    </p:spTree>
    <p:extLst>
      <p:ext uri="{BB962C8B-B14F-4D97-AF65-F5344CB8AC3E}">
        <p14:creationId xmlns:p14="http://schemas.microsoft.com/office/powerpoint/2010/main" val="243807762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033-F281-4ED2-9B05-BF0E1A398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noAutofit/>
          </a:bodyPr>
          <a:lstStyle/>
          <a:p>
            <a:r>
              <a:rPr lang="en-US" dirty="0"/>
              <a:t>End to end reference solution to explain how to</a:t>
            </a:r>
          </a:p>
          <a:p>
            <a:pPr lvl="1"/>
            <a:r>
              <a:rPr lang="en-US" dirty="0"/>
              <a:t>Develop real-life ACEs with SPFx</a:t>
            </a:r>
          </a:p>
          <a:p>
            <a:pPr lvl="1"/>
            <a:r>
              <a:rPr lang="en-US" dirty="0"/>
              <a:t>Consume multi-tenant APIs from ACEs</a:t>
            </a:r>
          </a:p>
          <a:p>
            <a:pPr lvl="1"/>
            <a:r>
              <a:rPr lang="en-US" dirty="0"/>
              <a:t>Develop, deploy and configure custom multi-tenant APIs with Azure Active Directory</a:t>
            </a:r>
          </a:p>
          <a:p>
            <a:r>
              <a:rPr lang="en-US" dirty="0"/>
              <a:t>Built on top of SharePoint Framework</a:t>
            </a:r>
          </a:p>
          <a:p>
            <a:pPr lvl="1"/>
            <a:r>
              <a:rPr lang="en-US" dirty="0"/>
              <a:t>Adaptive Card Extensions: </a:t>
            </a:r>
            <a:r>
              <a:rPr lang="en-US" dirty="0" err="1"/>
              <a:t>ListOrders</a:t>
            </a:r>
            <a:r>
              <a:rPr lang="en-US" dirty="0"/>
              <a:t> and </a:t>
            </a:r>
            <a:r>
              <a:rPr lang="en-US" dirty="0" err="1"/>
              <a:t>ManageOrders</a:t>
            </a:r>
            <a:endParaRPr lang="en-US" dirty="0"/>
          </a:p>
          <a:p>
            <a:pPr lvl="1"/>
            <a:r>
              <a:rPr lang="en-US" dirty="0"/>
              <a:t>Backend .NET Core Azure Function App providing REST APIs</a:t>
            </a:r>
          </a:p>
          <a:p>
            <a:r>
              <a:rPr lang="en-US" dirty="0"/>
              <a:t>Easy to setup in any environment</a:t>
            </a:r>
          </a:p>
          <a:p>
            <a:pPr lvl="1"/>
            <a:r>
              <a:rPr lang="en-US" dirty="0"/>
              <a:t>Ready to go script for easy setup, with APIs hosted by Microsoft</a:t>
            </a:r>
          </a:p>
          <a:p>
            <a:pPr lvl="1"/>
            <a:r>
              <a:rPr lang="en-US" dirty="0"/>
              <a:t>Step by step guidance about how to create such kind of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DDD74-949A-435F-978E-AEBAEE9C93F7}"/>
              </a:ext>
            </a:extLst>
          </p:cNvPr>
          <p:cNvSpPr/>
          <p:nvPr/>
        </p:nvSpPr>
        <p:spPr bwMode="auto">
          <a:xfrm>
            <a:off x="650407" y="361381"/>
            <a:ext cx="877934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UNDERSTANDING THE REFERENCE SCENARIO</a:t>
            </a:r>
          </a:p>
        </p:txBody>
      </p:sp>
    </p:spTree>
    <p:extLst>
      <p:ext uri="{BB962C8B-B14F-4D97-AF65-F5344CB8AC3E}">
        <p14:creationId xmlns:p14="http://schemas.microsoft.com/office/powerpoint/2010/main" val="28310607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5832030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E5DC-E01E-461B-913F-2F8FC67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8626-0EDD-4F68-AD1D-6278A35C34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Introducing Viva Connections ACEs that consume 3</a:t>
            </a:r>
            <a:r>
              <a:rPr lang="en-US" baseline="30000" dirty="0"/>
              <a:t>rd</a:t>
            </a:r>
            <a:r>
              <a:rPr lang="en-US" dirty="0"/>
              <a:t> party multi-tenant APIs</a:t>
            </a:r>
          </a:p>
        </p:txBody>
      </p:sp>
    </p:spTree>
    <p:extLst>
      <p:ext uri="{BB962C8B-B14F-4D97-AF65-F5344CB8AC3E}">
        <p14:creationId xmlns:p14="http://schemas.microsoft.com/office/powerpoint/2010/main" val="89518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7" y="361381"/>
            <a:ext cx="470642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USEFUL RESOURCES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519919" y="1770718"/>
            <a:ext cx="11023333" cy="192360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PnP Contoso Orders – Reference solution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3"/>
              </a:rPr>
              <a:t>https://github.com/pnp/spfx-reference-scenarios/tree/main/samples/ace-pnp-contoso-orders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Overview of Viva Connections Extensibility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4"/>
              </a:rPr>
              <a:t>https://docs.microsoft.com/en-us/sharepoint/dev/spfx/viva/overview-viva-connections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Build your first SharePoint Adaptive Card Extension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5"/>
              </a:rPr>
              <a:t>https://docs.microsoft.com/en-us/sharepoint/dev/spfx/viva/get-started/build-first-sharepoint-adaptive-card-extension</a:t>
            </a:r>
          </a:p>
        </p:txBody>
      </p:sp>
    </p:spTree>
    <p:extLst>
      <p:ext uri="{BB962C8B-B14F-4D97-AF65-F5344CB8AC3E}">
        <p14:creationId xmlns:p14="http://schemas.microsoft.com/office/powerpoint/2010/main" val="264119966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8" y="1526796"/>
            <a:ext cx="6048914" cy="3108121"/>
          </a:xfrm>
        </p:spPr>
        <p:txBody>
          <a:bodyPr/>
          <a:lstStyle/>
          <a:p>
            <a:r>
              <a:rPr lang="en-US" sz="4800" dirty="0"/>
              <a:t>Calling custom Azure AD secured APIs from Viva Connections ACEs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 dirty="0"/>
              <a:t>Paolo Pialorsi - @PaoloPia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Microsoft 365 PnP Team</a:t>
            </a:r>
            <a:endParaRPr lang="en-US" dirty="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192483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033-F281-4ED2-9B05-BF0E1A398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noAutofit/>
          </a:bodyPr>
          <a:lstStyle/>
          <a:p>
            <a:r>
              <a:rPr lang="en-US" dirty="0"/>
              <a:t>In SPFx you can easily use the </a:t>
            </a:r>
            <a:r>
              <a:rPr lang="en-US" dirty="0" err="1"/>
              <a:t>AadHttpClient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Available in any SPFx component, including ACEs</a:t>
            </a:r>
          </a:p>
          <a:p>
            <a:pPr lvl="1"/>
            <a:r>
              <a:rPr lang="en-US" dirty="0"/>
              <a:t>Create an instance via </a:t>
            </a:r>
            <a:r>
              <a:rPr lang="en-US" b="1" dirty="0" err="1"/>
              <a:t>AadHttpClientFactory</a:t>
            </a:r>
            <a:r>
              <a:rPr lang="en-US" dirty="0"/>
              <a:t>, providing service unique URI</a:t>
            </a:r>
          </a:p>
          <a:p>
            <a:pPr lvl="1"/>
            <a:r>
              <a:rPr lang="en-US" dirty="0"/>
              <a:t>Consume the actual API with </a:t>
            </a:r>
            <a:r>
              <a:rPr lang="en-US" b="1" dirty="0" err="1"/>
              <a:t>AadHttpClient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Register </a:t>
            </a:r>
            <a:r>
              <a:rPr lang="en-US" b="1" dirty="0" err="1"/>
              <a:t>webApiPermissionRequests</a:t>
            </a:r>
            <a:r>
              <a:rPr lang="en-US" b="1" dirty="0"/>
              <a:t> </a:t>
            </a:r>
            <a:r>
              <a:rPr lang="en-US" dirty="0"/>
              <a:t>in package-</a:t>
            </a:r>
            <a:r>
              <a:rPr lang="en-US" dirty="0" err="1"/>
              <a:t>solution.json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Grant permissions via “API access” page of SharePoint Online Admin UI</a:t>
            </a:r>
          </a:p>
          <a:p>
            <a:r>
              <a:rPr lang="en-US" dirty="0"/>
              <a:t>Bind results to </a:t>
            </a:r>
            <a:r>
              <a:rPr lang="en-US" dirty="0" err="1"/>
              <a:t>CardViews</a:t>
            </a:r>
            <a:r>
              <a:rPr lang="en-US" dirty="0"/>
              <a:t> and </a:t>
            </a:r>
            <a:r>
              <a:rPr lang="en-US" dirty="0" err="1"/>
              <a:t>QuickViews</a:t>
            </a:r>
            <a:endParaRPr lang="en-US" dirty="0"/>
          </a:p>
          <a:p>
            <a:pPr lvl="1"/>
            <a:r>
              <a:rPr lang="en-US" dirty="0"/>
              <a:t>API calls results can be easily bound to the UI of the ACEs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CardViews</a:t>
            </a:r>
            <a:r>
              <a:rPr lang="en-US" dirty="0"/>
              <a:t> to show primary text, description, or image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QuickViews</a:t>
            </a:r>
            <a:r>
              <a:rPr lang="en-US" dirty="0"/>
              <a:t> to create completely custom UI elements via Adaptive Cards syntax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DDD74-949A-435F-978E-AEBAEE9C93F7}"/>
              </a:ext>
            </a:extLst>
          </p:cNvPr>
          <p:cNvSpPr/>
          <p:nvPr/>
        </p:nvSpPr>
        <p:spPr bwMode="auto">
          <a:xfrm>
            <a:off x="650407" y="361381"/>
            <a:ext cx="928226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CONSUMING 3</a:t>
            </a:r>
            <a:r>
              <a:rPr lang="en-US" sz="2400" b="1" spc="300" baseline="30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rd</a:t>
            </a: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PARTY APIs FROM ACEs</a:t>
            </a:r>
          </a:p>
        </p:txBody>
      </p:sp>
    </p:spTree>
    <p:extLst>
      <p:ext uri="{BB962C8B-B14F-4D97-AF65-F5344CB8AC3E}">
        <p14:creationId xmlns:p14="http://schemas.microsoft.com/office/powerpoint/2010/main" val="18982000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E5DC-E01E-461B-913F-2F8FC67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8626-0EDD-4F68-AD1D-6278A35C34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Consuming 3</a:t>
            </a:r>
            <a:r>
              <a:rPr lang="en-US" baseline="30000" dirty="0"/>
              <a:t>rd</a:t>
            </a:r>
            <a:r>
              <a:rPr lang="en-US" dirty="0"/>
              <a:t> party multi-tenant APIs from Viva Connections ACEs</a:t>
            </a:r>
          </a:p>
        </p:txBody>
      </p:sp>
    </p:spTree>
    <p:extLst>
      <p:ext uri="{BB962C8B-B14F-4D97-AF65-F5344CB8AC3E}">
        <p14:creationId xmlns:p14="http://schemas.microsoft.com/office/powerpoint/2010/main" val="109595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7" y="361381"/>
            <a:ext cx="470642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USEFUL RESOURCES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519919" y="1770718"/>
            <a:ext cx="11023333" cy="34932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PnP Contoso Orders – Reference solution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3"/>
              </a:rPr>
              <a:t>https://github.com/pnp/spfx-reference-scenarios/tree/main/samples/ace-pnp-contoso-orders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Overview of Viva Connections Extensibility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4"/>
              </a:rPr>
              <a:t>https://docs.microsoft.com/en-us/sharepoint/dev/spfx/viva/overview-viva-connections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Build your first SharePoint Adaptive Card Extension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5"/>
              </a:rPr>
              <a:t>https://docs.microsoft.com/en-us/sharepoint/dev/spfx/viva/get-started/build-first-sharepoint-adaptive-card-extension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Advanced Card View Functionality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5"/>
              </a:rPr>
              <a:t>https://docs.microsoft.com/en-us/sharepoint/dev/spfx/viva/get-started/advanced-card-view-functionality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Advanced Quick View Functionality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6"/>
              </a:rPr>
              <a:t>https://docs.microsoft.com/en-us/sharepoint/dev/spfx/viva/get-started/advanced-quick-view-functionality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  <a:endParaRPr lang="en-US" sz="1700" b="1" dirty="0">
              <a:latin typeface="Segoe UI Semibold"/>
              <a:cs typeface="Segoe UI Semibold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36477947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13" ma:contentTypeDescription="Create a new document." ma:contentTypeScope="" ma:versionID="c8dc4034824cc8f3c38528a04f9a537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8e7bb4f6637e37df0d64f0f6165c2599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d971524-76e7-40a8-a01a-f99956bd178c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B5F7E1-5BA7-4107-B929-1C758D6C0E62}">
  <ds:schemaRefs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b0e4521d-181b-4aee-b4a8-952b2bc14729"/>
    <ds:schemaRef ds:uri="ed971524-76e7-40a8-a01a-f99956bd17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1224</Words>
  <Application>Microsoft Office PowerPoint</Application>
  <PresentationFormat>Custom</PresentationFormat>
  <Paragraphs>143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Consolas</vt:lpstr>
      <vt:lpstr>Corbel</vt:lpstr>
      <vt:lpstr>Courier New</vt:lpstr>
      <vt:lpstr>Segoe UI</vt:lpstr>
      <vt:lpstr>Segoe UI Black</vt:lpstr>
      <vt:lpstr>Segoe UI Light</vt:lpstr>
      <vt:lpstr>Segoe UI Semibold</vt:lpstr>
      <vt:lpstr>Wingdings</vt:lpstr>
      <vt:lpstr>Office 365 PPT Template - 2017</vt:lpstr>
      <vt:lpstr>Digital Blue Tunnel 16x9</vt:lpstr>
      <vt:lpstr>Introduction on building and using multi-tenant Azure AD APIs in Viva Connections</vt:lpstr>
      <vt:lpstr>PowerPoint Presentation</vt:lpstr>
      <vt:lpstr>DEMO</vt:lpstr>
      <vt:lpstr>PowerPoint Presentation</vt:lpstr>
      <vt:lpstr>PowerPoint Presentation</vt:lpstr>
      <vt:lpstr>Calling custom Azure AD secured APIs from Viva Connections ACEs</vt:lpstr>
      <vt:lpstr>PowerPoint Presentation</vt:lpstr>
      <vt:lpstr>DEMO</vt:lpstr>
      <vt:lpstr>PowerPoint Presentation</vt:lpstr>
      <vt:lpstr>PowerPoint Presentation</vt:lpstr>
      <vt:lpstr>Implementing custom Azure AD secured APIs for Viva Connections ACEs</vt:lpstr>
      <vt:lpstr>PowerPoint Presentation</vt:lpstr>
      <vt:lpstr>DEMO</vt:lpstr>
      <vt:lpstr>PowerPoint Presentation</vt:lpstr>
      <vt:lpstr>PowerPoint Presentation</vt:lpstr>
      <vt:lpstr>Registering and securing custom Azure AD secured APIs for Viva Connection ACEs</vt:lpstr>
      <vt:lpstr>PowerPoint Presentation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Paolo Pialorsi</cp:lastModifiedBy>
  <cp:revision>67</cp:revision>
  <dcterms:modified xsi:type="dcterms:W3CDTF">2021-11-05T07:54:55Z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2017-11-09T07:32:25.6996789Z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  <property fmtid="{D5CDD505-2E9C-101B-9397-08002B2CF9AE}" pid="19" name="AuthorIds_UIVersion_5120">
    <vt:lpwstr>13,11</vt:lpwstr>
  </property>
</Properties>
</file>